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
      <p:font typeface="Average"/>
      <p:regular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Average-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bf24b7f7dc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bf24b7f7dc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bf24b7f7dc_4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bf24b7f7dc_4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bf24b7f7dc_4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bf24b7f7dc_4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bf24b7f7dc_4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bf24b7f7dc_4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bf24b7f7dc_4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bf24b7f7dc_4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bf24b7f7dc_4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bf24b7f7dc_4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bf24b7f7dc_4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1bf24b7f7dc_4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bf24b7f7dc_4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bf24b7f7dc_4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bf24b7f7dc_4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bf24b7f7dc_4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bf24b7f7dc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bf24b7f7dc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bf24b7f7dc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bf24b7f7dc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bf24b7f7dc_3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bf24b7f7dc_3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bf24b7f7dc_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bf24b7f7dc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bf24b7f7dc_3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bf24b7f7dc_3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hyperlink" Target="https://doi.org/10.1016/0022-2836(81)90087-5"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27300" y="1096375"/>
            <a:ext cx="5715000" cy="222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Website for DNA Classification and sequence alignment </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6"/>
          <p:cNvSpPr txBox="1"/>
          <p:nvPr>
            <p:ph type="title"/>
          </p:nvPr>
        </p:nvSpPr>
        <p:spPr>
          <a:xfrm>
            <a:off x="1145100" y="241350"/>
            <a:ext cx="4179300" cy="528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a:latin typeface="Lato"/>
                <a:ea typeface="Lato"/>
                <a:cs typeface="Lato"/>
                <a:sym typeface="Lato"/>
              </a:rPr>
              <a:t>Snippet From Our Website</a:t>
            </a:r>
            <a:endParaRPr b="1"/>
          </a:p>
        </p:txBody>
      </p:sp>
      <p:pic>
        <p:nvPicPr>
          <p:cNvPr id="294" name="Google Shape;294;p26"/>
          <p:cNvPicPr preferRelativeResize="0"/>
          <p:nvPr/>
        </p:nvPicPr>
        <p:blipFill>
          <a:blip r:embed="rId3">
            <a:alphaModFix/>
          </a:blip>
          <a:stretch>
            <a:fillRect/>
          </a:stretch>
        </p:blipFill>
        <p:spPr>
          <a:xfrm>
            <a:off x="3434700" y="935150"/>
            <a:ext cx="5583578" cy="4043299"/>
          </a:xfrm>
          <a:prstGeom prst="rect">
            <a:avLst/>
          </a:prstGeom>
          <a:noFill/>
          <a:ln>
            <a:noFill/>
          </a:ln>
        </p:spPr>
      </p:pic>
      <p:sp>
        <p:nvSpPr>
          <p:cNvPr id="295" name="Google Shape;295;p26"/>
          <p:cNvSpPr txBox="1"/>
          <p:nvPr/>
        </p:nvSpPr>
        <p:spPr>
          <a:xfrm>
            <a:off x="1145100" y="935150"/>
            <a:ext cx="2289600" cy="1046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a:solidFill>
                  <a:schemeClr val="dk2"/>
                </a:solidFill>
                <a:latin typeface="Lato"/>
                <a:ea typeface="Lato"/>
                <a:cs typeface="Lato"/>
                <a:sym typeface="Lato"/>
              </a:rPr>
              <a:t>Calculating</a:t>
            </a:r>
            <a:r>
              <a:rPr lang="en-GB">
                <a:solidFill>
                  <a:schemeClr val="dk2"/>
                </a:solidFill>
                <a:latin typeface="Lato"/>
                <a:ea typeface="Lato"/>
                <a:cs typeface="Lato"/>
                <a:sym typeface="Lato"/>
              </a:rPr>
              <a:t> our model’s </a:t>
            </a:r>
            <a:r>
              <a:rPr lang="en-GB">
                <a:solidFill>
                  <a:schemeClr val="dk2"/>
                </a:solidFill>
                <a:latin typeface="Lato"/>
                <a:ea typeface="Lato"/>
                <a:cs typeface="Lato"/>
                <a:sym typeface="Lato"/>
              </a:rPr>
              <a:t>accuracy</a:t>
            </a:r>
            <a:r>
              <a:rPr lang="en-GB">
                <a:solidFill>
                  <a:schemeClr val="dk2"/>
                </a:solidFill>
                <a:latin typeface="Lato"/>
                <a:ea typeface="Lato"/>
                <a:cs typeface="Lato"/>
                <a:sym typeface="Lato"/>
              </a:rPr>
              <a:t> &amp; testing the user’s data.</a:t>
            </a:r>
            <a:endParaRPr>
              <a:solidFill>
                <a:schemeClr val="dk2"/>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7"/>
          <p:cNvSpPr txBox="1"/>
          <p:nvPr>
            <p:ph type="title"/>
          </p:nvPr>
        </p:nvSpPr>
        <p:spPr>
          <a:xfrm>
            <a:off x="1145100" y="241350"/>
            <a:ext cx="5108700" cy="528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sz="2600">
                <a:latin typeface="Lato"/>
                <a:ea typeface="Lato"/>
                <a:cs typeface="Lato"/>
                <a:sym typeface="Lato"/>
              </a:rPr>
              <a:t>Global Sequence Alignment </a:t>
            </a:r>
            <a:endParaRPr b="1" sz="2600"/>
          </a:p>
        </p:txBody>
      </p:sp>
      <p:sp>
        <p:nvSpPr>
          <p:cNvPr id="301" name="Google Shape;301;p27"/>
          <p:cNvSpPr txBox="1"/>
          <p:nvPr/>
        </p:nvSpPr>
        <p:spPr>
          <a:xfrm>
            <a:off x="1145100" y="991375"/>
            <a:ext cx="6799800" cy="14160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1000"/>
              </a:spcAft>
              <a:buNone/>
            </a:pPr>
            <a:r>
              <a:rPr lang="en-GB" sz="1600">
                <a:solidFill>
                  <a:schemeClr val="dk2"/>
                </a:solidFill>
                <a:latin typeface="Lato"/>
                <a:ea typeface="Lato"/>
                <a:cs typeface="Lato"/>
                <a:sym typeface="Lato"/>
              </a:rPr>
              <a:t>T</a:t>
            </a:r>
            <a:r>
              <a:rPr lang="en-GB" sz="1600">
                <a:solidFill>
                  <a:schemeClr val="dk2"/>
                </a:solidFill>
                <a:latin typeface="Lato"/>
                <a:ea typeface="Lato"/>
                <a:cs typeface="Lato"/>
                <a:sym typeface="Lato"/>
              </a:rPr>
              <a:t>he main purpose of these spectacular tools to get the alignment score matrix in an amazing way with highlighted traceback path , alignment score, alignment sequence, and all possible alignments.</a:t>
            </a:r>
            <a:endParaRPr>
              <a:solidFill>
                <a:schemeClr val="dk2"/>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8"/>
          <p:cNvSpPr txBox="1"/>
          <p:nvPr>
            <p:ph type="title"/>
          </p:nvPr>
        </p:nvSpPr>
        <p:spPr>
          <a:xfrm>
            <a:off x="1145100" y="317550"/>
            <a:ext cx="5108700" cy="528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sz="2600">
                <a:latin typeface="Lato"/>
                <a:ea typeface="Lato"/>
                <a:cs typeface="Lato"/>
                <a:sym typeface="Lato"/>
              </a:rPr>
              <a:t>Snippet</a:t>
            </a:r>
            <a:r>
              <a:rPr b="1" lang="en-GB" sz="2600">
                <a:latin typeface="Lato"/>
                <a:ea typeface="Lato"/>
                <a:cs typeface="Lato"/>
                <a:sym typeface="Lato"/>
              </a:rPr>
              <a:t> From Our Website </a:t>
            </a:r>
            <a:endParaRPr b="1" sz="2600"/>
          </a:p>
        </p:txBody>
      </p:sp>
      <p:pic>
        <p:nvPicPr>
          <p:cNvPr id="307" name="Google Shape;307;p28"/>
          <p:cNvPicPr preferRelativeResize="0"/>
          <p:nvPr/>
        </p:nvPicPr>
        <p:blipFill>
          <a:blip r:embed="rId3">
            <a:alphaModFix/>
          </a:blip>
          <a:stretch>
            <a:fillRect/>
          </a:stretch>
        </p:blipFill>
        <p:spPr>
          <a:xfrm>
            <a:off x="1297500" y="1013925"/>
            <a:ext cx="7667076" cy="3470050"/>
          </a:xfrm>
          <a:prstGeom prst="rect">
            <a:avLst/>
          </a:prstGeom>
          <a:noFill/>
          <a:ln>
            <a:noFill/>
          </a:ln>
        </p:spPr>
      </p:pic>
      <p:sp>
        <p:nvSpPr>
          <p:cNvPr id="308" name="Google Shape;308;p28"/>
          <p:cNvSpPr/>
          <p:nvPr/>
        </p:nvSpPr>
        <p:spPr>
          <a:xfrm>
            <a:off x="1531000" y="1889450"/>
            <a:ext cx="7242900" cy="478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8"/>
          <p:cNvSpPr/>
          <p:nvPr/>
        </p:nvSpPr>
        <p:spPr>
          <a:xfrm>
            <a:off x="1531000" y="2857500"/>
            <a:ext cx="7242900" cy="478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8"/>
          <p:cNvSpPr/>
          <p:nvPr/>
        </p:nvSpPr>
        <p:spPr>
          <a:xfrm>
            <a:off x="1502225" y="3498975"/>
            <a:ext cx="7347900" cy="8631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a:off x="748775" y="3813100"/>
            <a:ext cx="723135" cy="863075"/>
          </a:xfrm>
          <a:custGeom>
            <a:rect b="b" l="l" r="r" t="t"/>
            <a:pathLst>
              <a:path extrusionOk="0" h="36856" w="35728">
                <a:moveTo>
                  <a:pt x="35728" y="0"/>
                </a:moveTo>
                <a:cubicBezTo>
                  <a:pt x="29819" y="1711"/>
                  <a:pt x="2449" y="4821"/>
                  <a:pt x="272" y="10264"/>
                </a:cubicBezTo>
                <a:cubicBezTo>
                  <a:pt x="-1905" y="15707"/>
                  <a:pt x="16756" y="28226"/>
                  <a:pt x="22665" y="32658"/>
                </a:cubicBezTo>
                <a:cubicBezTo>
                  <a:pt x="28574" y="37090"/>
                  <a:pt x="33551" y="36156"/>
                  <a:pt x="35728" y="36856"/>
                </a:cubicBezTo>
              </a:path>
            </a:pathLst>
          </a:custGeom>
          <a:noFill/>
          <a:ln cap="flat" cmpd="sng" w="38100">
            <a:solidFill>
              <a:schemeClr val="dk2"/>
            </a:solidFill>
            <a:prstDash val="solid"/>
            <a:round/>
            <a:headEnd len="med" w="med" type="none"/>
            <a:tailEnd len="med" w="med" type="triangle"/>
          </a:ln>
        </p:spPr>
      </p:sp>
      <p:sp>
        <p:nvSpPr>
          <p:cNvPr id="312" name="Google Shape;312;p28"/>
          <p:cNvSpPr txBox="1"/>
          <p:nvPr/>
        </p:nvSpPr>
        <p:spPr>
          <a:xfrm>
            <a:off x="1693525" y="4525350"/>
            <a:ext cx="2099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F3F3F3"/>
                </a:solidFill>
                <a:latin typeface="Lato"/>
                <a:ea typeface="Lato"/>
                <a:cs typeface="Lato"/>
                <a:sym typeface="Lato"/>
              </a:rPr>
              <a:t>Scoring Schema </a:t>
            </a:r>
            <a:endParaRPr sz="2000">
              <a:solidFill>
                <a:srgbClr val="F3F3F3"/>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29"/>
          <p:cNvSpPr txBox="1"/>
          <p:nvPr>
            <p:ph type="title"/>
          </p:nvPr>
        </p:nvSpPr>
        <p:spPr>
          <a:xfrm>
            <a:off x="1145100" y="241350"/>
            <a:ext cx="5108700" cy="528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sz="2600">
                <a:latin typeface="Lato"/>
                <a:ea typeface="Lato"/>
                <a:cs typeface="Lato"/>
                <a:sym typeface="Lato"/>
              </a:rPr>
              <a:t>Snippet From Our Website </a:t>
            </a:r>
            <a:endParaRPr b="1" sz="2600"/>
          </a:p>
        </p:txBody>
      </p:sp>
      <p:sp>
        <p:nvSpPr>
          <p:cNvPr id="318" name="Google Shape;318;p29"/>
          <p:cNvSpPr txBox="1"/>
          <p:nvPr/>
        </p:nvSpPr>
        <p:spPr>
          <a:xfrm>
            <a:off x="1693525" y="4525350"/>
            <a:ext cx="2099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F3F3F3"/>
                </a:solidFill>
                <a:latin typeface="Lato"/>
                <a:ea typeface="Lato"/>
                <a:cs typeface="Lato"/>
                <a:sym typeface="Lato"/>
              </a:rPr>
              <a:t>Scoring Schema </a:t>
            </a:r>
            <a:endParaRPr sz="2000">
              <a:solidFill>
                <a:srgbClr val="F3F3F3"/>
              </a:solidFill>
              <a:latin typeface="Lato"/>
              <a:ea typeface="Lato"/>
              <a:cs typeface="Lato"/>
              <a:sym typeface="Lato"/>
            </a:endParaRPr>
          </a:p>
        </p:txBody>
      </p:sp>
      <p:pic>
        <p:nvPicPr>
          <p:cNvPr id="319" name="Google Shape;319;p29"/>
          <p:cNvPicPr preferRelativeResize="0"/>
          <p:nvPr/>
        </p:nvPicPr>
        <p:blipFill>
          <a:blip r:embed="rId3">
            <a:alphaModFix/>
          </a:blip>
          <a:stretch>
            <a:fillRect/>
          </a:stretch>
        </p:blipFill>
        <p:spPr>
          <a:xfrm>
            <a:off x="1236275" y="828350"/>
            <a:ext cx="5901601" cy="4162750"/>
          </a:xfrm>
          <a:prstGeom prst="rect">
            <a:avLst/>
          </a:prstGeom>
          <a:noFill/>
          <a:ln>
            <a:noFill/>
          </a:ln>
        </p:spPr>
      </p:pic>
      <p:sp>
        <p:nvSpPr>
          <p:cNvPr id="320" name="Google Shape;320;p29"/>
          <p:cNvSpPr/>
          <p:nvPr/>
        </p:nvSpPr>
        <p:spPr>
          <a:xfrm>
            <a:off x="1296950" y="851425"/>
            <a:ext cx="5841000" cy="583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9"/>
          <p:cNvSpPr/>
          <p:nvPr/>
        </p:nvSpPr>
        <p:spPr>
          <a:xfrm rot="1826225">
            <a:off x="6953656" y="1189648"/>
            <a:ext cx="944740" cy="524859"/>
          </a:xfrm>
          <a:custGeom>
            <a:rect b="b" l="l" r="r" t="t"/>
            <a:pathLst>
              <a:path extrusionOk="0" h="20994" w="37789">
                <a:moveTo>
                  <a:pt x="0" y="0"/>
                </a:moveTo>
                <a:cubicBezTo>
                  <a:pt x="7477" y="2804"/>
                  <a:pt x="15962" y="1232"/>
                  <a:pt x="23793" y="2799"/>
                </a:cubicBezTo>
                <a:cubicBezTo>
                  <a:pt x="28825" y="3806"/>
                  <a:pt x="18977" y="16421"/>
                  <a:pt x="23793" y="18195"/>
                </a:cubicBezTo>
                <a:cubicBezTo>
                  <a:pt x="26660" y="19251"/>
                  <a:pt x="29602" y="20528"/>
                  <a:pt x="32657" y="20528"/>
                </a:cubicBezTo>
                <a:cubicBezTo>
                  <a:pt x="34375" y="20528"/>
                  <a:pt x="37020" y="19458"/>
                  <a:pt x="37789" y="20994"/>
                </a:cubicBezTo>
              </a:path>
            </a:pathLst>
          </a:custGeom>
          <a:noFill/>
          <a:ln cap="flat" cmpd="sng" w="19050">
            <a:solidFill>
              <a:schemeClr val="dk2"/>
            </a:solidFill>
            <a:prstDash val="solid"/>
            <a:round/>
            <a:headEnd len="med" w="med" type="none"/>
            <a:tailEnd len="med" w="med" type="triangle"/>
          </a:ln>
        </p:spPr>
      </p:sp>
      <p:sp>
        <p:nvSpPr>
          <p:cNvPr id="322" name="Google Shape;322;p29"/>
          <p:cNvSpPr txBox="1"/>
          <p:nvPr/>
        </p:nvSpPr>
        <p:spPr>
          <a:xfrm>
            <a:off x="7256900" y="1953200"/>
            <a:ext cx="1632900" cy="554100"/>
          </a:xfrm>
          <a:prstGeom prst="rect">
            <a:avLst/>
          </a:prstGeom>
          <a:noFill/>
          <a:ln cap="flat" cmpd="sng" w="19050">
            <a:solidFill>
              <a:srgbClr val="E0666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EFEFEF"/>
                </a:solidFill>
                <a:latin typeface="Lato"/>
                <a:ea typeface="Lato"/>
                <a:cs typeface="Lato"/>
                <a:sym typeface="Lato"/>
              </a:rPr>
              <a:t>Alignment Traceback &amp; position</a:t>
            </a:r>
            <a:endParaRPr sz="1200">
              <a:solidFill>
                <a:srgbClr val="EFEFEF"/>
              </a:solidFill>
              <a:latin typeface="Lato"/>
              <a:ea typeface="Lato"/>
              <a:cs typeface="Lato"/>
              <a:sym typeface="Lato"/>
            </a:endParaRPr>
          </a:p>
        </p:txBody>
      </p:sp>
      <p:sp>
        <p:nvSpPr>
          <p:cNvPr id="323" name="Google Shape;323;p29"/>
          <p:cNvSpPr txBox="1"/>
          <p:nvPr/>
        </p:nvSpPr>
        <p:spPr>
          <a:xfrm>
            <a:off x="7315200" y="3889275"/>
            <a:ext cx="1632900" cy="369300"/>
          </a:xfrm>
          <a:prstGeom prst="rect">
            <a:avLst/>
          </a:prstGeom>
          <a:noFill/>
          <a:ln cap="flat" cmpd="sng" w="19050">
            <a:solidFill>
              <a:srgbClr val="E0666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EFEFEF"/>
                </a:solidFill>
                <a:latin typeface="Lato"/>
                <a:ea typeface="Lato"/>
                <a:cs typeface="Lato"/>
                <a:sym typeface="Lato"/>
              </a:rPr>
              <a:t>Alignment Score </a:t>
            </a:r>
            <a:endParaRPr sz="1200">
              <a:solidFill>
                <a:srgbClr val="EFEFEF"/>
              </a:solidFill>
              <a:latin typeface="Lato"/>
              <a:ea typeface="Lato"/>
              <a:cs typeface="Lato"/>
              <a:sym typeface="Lato"/>
            </a:endParaRPr>
          </a:p>
        </p:txBody>
      </p:sp>
      <p:sp>
        <p:nvSpPr>
          <p:cNvPr id="324" name="Google Shape;324;p29"/>
          <p:cNvSpPr/>
          <p:nvPr/>
        </p:nvSpPr>
        <p:spPr>
          <a:xfrm>
            <a:off x="7137875" y="4392850"/>
            <a:ext cx="573877" cy="461690"/>
          </a:xfrm>
          <a:custGeom>
            <a:rect b="b" l="l" r="r" t="t"/>
            <a:pathLst>
              <a:path extrusionOk="0" h="16271" w="22393">
                <a:moveTo>
                  <a:pt x="0" y="15396"/>
                </a:moveTo>
                <a:cubicBezTo>
                  <a:pt x="2462" y="12110"/>
                  <a:pt x="3569" y="6897"/>
                  <a:pt x="7464" y="5598"/>
                </a:cubicBezTo>
                <a:cubicBezTo>
                  <a:pt x="11566" y="4230"/>
                  <a:pt x="12019" y="18564"/>
                  <a:pt x="15395" y="15862"/>
                </a:cubicBezTo>
                <a:cubicBezTo>
                  <a:pt x="19907" y="12251"/>
                  <a:pt x="19811" y="5170"/>
                  <a:pt x="22393" y="0"/>
                </a:cubicBezTo>
              </a:path>
            </a:pathLst>
          </a:custGeom>
          <a:noFill/>
          <a:ln cap="flat" cmpd="sng" w="19050">
            <a:solidFill>
              <a:schemeClr val="dk2"/>
            </a:solidFill>
            <a:prstDash val="solid"/>
            <a:round/>
            <a:headEnd len="med" w="med" type="none"/>
            <a:tailEnd len="med" w="med" type="triangle"/>
          </a:ln>
        </p:spPr>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0"/>
          <p:cNvSpPr txBox="1"/>
          <p:nvPr>
            <p:ph type="title"/>
          </p:nvPr>
        </p:nvSpPr>
        <p:spPr>
          <a:xfrm>
            <a:off x="1145100" y="241350"/>
            <a:ext cx="5108700" cy="528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sz="2600">
                <a:latin typeface="Lato"/>
                <a:ea typeface="Lato"/>
                <a:cs typeface="Lato"/>
                <a:sym typeface="Lato"/>
              </a:rPr>
              <a:t>Snippet From Our Website </a:t>
            </a:r>
            <a:endParaRPr b="1" sz="2600"/>
          </a:p>
        </p:txBody>
      </p:sp>
      <p:pic>
        <p:nvPicPr>
          <p:cNvPr id="330" name="Google Shape;330;p30"/>
          <p:cNvPicPr preferRelativeResize="0"/>
          <p:nvPr/>
        </p:nvPicPr>
        <p:blipFill>
          <a:blip r:embed="rId3">
            <a:alphaModFix/>
          </a:blip>
          <a:stretch>
            <a:fillRect/>
          </a:stretch>
        </p:blipFill>
        <p:spPr>
          <a:xfrm>
            <a:off x="1145100" y="1075425"/>
            <a:ext cx="6581011" cy="3011649"/>
          </a:xfrm>
          <a:prstGeom prst="rect">
            <a:avLst/>
          </a:prstGeom>
          <a:noFill/>
          <a:ln>
            <a:noFill/>
          </a:ln>
        </p:spPr>
      </p:pic>
      <p:sp>
        <p:nvSpPr>
          <p:cNvPr id="331" name="Google Shape;331;p30"/>
          <p:cNvSpPr txBox="1"/>
          <p:nvPr/>
        </p:nvSpPr>
        <p:spPr>
          <a:xfrm>
            <a:off x="3606275" y="2373850"/>
            <a:ext cx="1909800" cy="369300"/>
          </a:xfrm>
          <a:prstGeom prst="rect">
            <a:avLst/>
          </a:prstGeom>
          <a:noFill/>
          <a:ln cap="flat" cmpd="sng" w="19050">
            <a:solidFill>
              <a:srgbClr val="E0666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EFEFEF"/>
                </a:solidFill>
                <a:latin typeface="Lato"/>
                <a:ea typeface="Lato"/>
                <a:cs typeface="Lato"/>
                <a:sym typeface="Lato"/>
              </a:rPr>
              <a:t>Sequence Alignment </a:t>
            </a:r>
            <a:endParaRPr sz="1200">
              <a:solidFill>
                <a:srgbClr val="EFEFEF"/>
              </a:solidFill>
              <a:latin typeface="Lato"/>
              <a:ea typeface="Lato"/>
              <a:cs typeface="Lato"/>
              <a:sym typeface="Lato"/>
            </a:endParaRPr>
          </a:p>
        </p:txBody>
      </p:sp>
      <p:sp>
        <p:nvSpPr>
          <p:cNvPr id="332" name="Google Shape;332;p30"/>
          <p:cNvSpPr txBox="1"/>
          <p:nvPr/>
        </p:nvSpPr>
        <p:spPr>
          <a:xfrm>
            <a:off x="6078850" y="3378425"/>
            <a:ext cx="1632900" cy="369300"/>
          </a:xfrm>
          <a:prstGeom prst="rect">
            <a:avLst/>
          </a:prstGeom>
          <a:noFill/>
          <a:ln cap="flat" cmpd="sng" w="19050">
            <a:solidFill>
              <a:srgbClr val="E0666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EFEFEF"/>
                </a:solidFill>
                <a:latin typeface="Lato"/>
                <a:ea typeface="Lato"/>
                <a:cs typeface="Lato"/>
                <a:sym typeface="Lato"/>
              </a:rPr>
              <a:t>Alignment Score </a:t>
            </a:r>
            <a:endParaRPr sz="1200">
              <a:solidFill>
                <a:srgbClr val="EFEFEF"/>
              </a:solidFill>
              <a:latin typeface="Lato"/>
              <a:ea typeface="Lato"/>
              <a:cs typeface="Lato"/>
              <a:sym typeface="Lato"/>
            </a:endParaRPr>
          </a:p>
        </p:txBody>
      </p:sp>
      <p:cxnSp>
        <p:nvCxnSpPr>
          <p:cNvPr id="333" name="Google Shape;333;p30"/>
          <p:cNvCxnSpPr/>
          <p:nvPr/>
        </p:nvCxnSpPr>
        <p:spPr>
          <a:xfrm flipH="1" rot="10800000">
            <a:off x="2638250" y="2565900"/>
            <a:ext cx="839700" cy="11700"/>
          </a:xfrm>
          <a:prstGeom prst="straightConnector1">
            <a:avLst/>
          </a:prstGeom>
          <a:noFill/>
          <a:ln cap="flat" cmpd="sng" w="28575">
            <a:solidFill>
              <a:schemeClr val="dk2"/>
            </a:solidFill>
            <a:prstDash val="solid"/>
            <a:round/>
            <a:headEnd len="med" w="med" type="none"/>
            <a:tailEnd len="med" w="med" type="triangle"/>
          </a:ln>
        </p:spPr>
      </p:cxnSp>
      <p:sp>
        <p:nvSpPr>
          <p:cNvPr id="334" name="Google Shape;334;p30"/>
          <p:cNvSpPr/>
          <p:nvPr/>
        </p:nvSpPr>
        <p:spPr>
          <a:xfrm>
            <a:off x="1325725" y="2023200"/>
            <a:ext cx="1236300" cy="956400"/>
          </a:xfrm>
          <a:prstGeom prst="rect">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0"/>
          <p:cNvSpPr/>
          <p:nvPr/>
        </p:nvSpPr>
        <p:spPr>
          <a:xfrm>
            <a:off x="6277150" y="1539150"/>
            <a:ext cx="1236300" cy="956400"/>
          </a:xfrm>
          <a:prstGeom prst="rect">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6" name="Google Shape;336;p30"/>
          <p:cNvCxnSpPr/>
          <p:nvPr/>
        </p:nvCxnSpPr>
        <p:spPr>
          <a:xfrm>
            <a:off x="6912850" y="2597538"/>
            <a:ext cx="5700" cy="69150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1"/>
          <p:cNvSpPr txBox="1"/>
          <p:nvPr>
            <p:ph type="title"/>
          </p:nvPr>
        </p:nvSpPr>
        <p:spPr>
          <a:xfrm>
            <a:off x="1145100" y="241350"/>
            <a:ext cx="5108700" cy="528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sz="2600">
                <a:latin typeface="Lato"/>
                <a:ea typeface="Lato"/>
                <a:cs typeface="Lato"/>
                <a:sym typeface="Lato"/>
              </a:rPr>
              <a:t>Snippet From Our Website </a:t>
            </a:r>
            <a:endParaRPr b="1" sz="2600"/>
          </a:p>
        </p:txBody>
      </p:sp>
      <p:pic>
        <p:nvPicPr>
          <p:cNvPr id="342" name="Google Shape;342;p31"/>
          <p:cNvPicPr preferRelativeResize="0"/>
          <p:nvPr/>
        </p:nvPicPr>
        <p:blipFill>
          <a:blip r:embed="rId3">
            <a:alphaModFix/>
          </a:blip>
          <a:stretch>
            <a:fillRect/>
          </a:stretch>
        </p:blipFill>
        <p:spPr>
          <a:xfrm>
            <a:off x="1145100" y="1003025"/>
            <a:ext cx="7320351" cy="3907100"/>
          </a:xfrm>
          <a:prstGeom prst="rect">
            <a:avLst/>
          </a:prstGeom>
          <a:noFill/>
          <a:ln>
            <a:noFill/>
          </a:ln>
        </p:spPr>
      </p:pic>
      <p:sp>
        <p:nvSpPr>
          <p:cNvPr id="343" name="Google Shape;343;p31"/>
          <p:cNvSpPr txBox="1"/>
          <p:nvPr/>
        </p:nvSpPr>
        <p:spPr>
          <a:xfrm>
            <a:off x="3530075" y="2297650"/>
            <a:ext cx="2332800" cy="554100"/>
          </a:xfrm>
          <a:prstGeom prst="rect">
            <a:avLst/>
          </a:prstGeom>
          <a:noFill/>
          <a:ln cap="flat" cmpd="sng" w="19050">
            <a:solidFill>
              <a:srgbClr val="E0666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EFEFEF"/>
                </a:solidFill>
                <a:latin typeface="Lato"/>
                <a:ea typeface="Lato"/>
                <a:cs typeface="Lato"/>
                <a:sym typeface="Lato"/>
              </a:rPr>
              <a:t>Display all possible sequence alignment</a:t>
            </a:r>
            <a:endParaRPr sz="1200">
              <a:solidFill>
                <a:srgbClr val="EFEFEF"/>
              </a:solidFill>
              <a:latin typeface="Lato"/>
              <a:ea typeface="Lato"/>
              <a:cs typeface="Lato"/>
              <a:sym typeface="Lato"/>
            </a:endParaRPr>
          </a:p>
        </p:txBody>
      </p:sp>
      <p:cxnSp>
        <p:nvCxnSpPr>
          <p:cNvPr id="344" name="Google Shape;344;p31"/>
          <p:cNvCxnSpPr/>
          <p:nvPr/>
        </p:nvCxnSpPr>
        <p:spPr>
          <a:xfrm flipH="1" rot="10800000">
            <a:off x="2638250" y="2565900"/>
            <a:ext cx="839700" cy="11700"/>
          </a:xfrm>
          <a:prstGeom prst="straightConnector1">
            <a:avLst/>
          </a:prstGeom>
          <a:noFill/>
          <a:ln cap="flat" cmpd="sng" w="28575">
            <a:solidFill>
              <a:schemeClr val="dk2"/>
            </a:solidFill>
            <a:prstDash val="solid"/>
            <a:round/>
            <a:headEnd len="med" w="med" type="none"/>
            <a:tailEnd len="med" w="med" type="triangle"/>
          </a:ln>
        </p:spPr>
      </p:cxnSp>
      <p:sp>
        <p:nvSpPr>
          <p:cNvPr id="345" name="Google Shape;345;p31"/>
          <p:cNvSpPr/>
          <p:nvPr/>
        </p:nvSpPr>
        <p:spPr>
          <a:xfrm>
            <a:off x="1325725" y="2023200"/>
            <a:ext cx="1236300" cy="1056000"/>
          </a:xfrm>
          <a:prstGeom prst="rect">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2"/>
          <p:cNvSpPr txBox="1"/>
          <p:nvPr>
            <p:ph type="title"/>
          </p:nvPr>
        </p:nvSpPr>
        <p:spPr>
          <a:xfrm>
            <a:off x="1145100" y="241350"/>
            <a:ext cx="5108700" cy="528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sz="2600">
                <a:latin typeface="Lato"/>
                <a:ea typeface="Lato"/>
                <a:cs typeface="Lato"/>
                <a:sym typeface="Lato"/>
              </a:rPr>
              <a:t>Local Sequence Alignment</a:t>
            </a:r>
            <a:endParaRPr b="1" sz="2600"/>
          </a:p>
        </p:txBody>
      </p:sp>
      <p:sp>
        <p:nvSpPr>
          <p:cNvPr id="351" name="Google Shape;351;p32"/>
          <p:cNvSpPr txBox="1"/>
          <p:nvPr/>
        </p:nvSpPr>
        <p:spPr>
          <a:xfrm>
            <a:off x="1145100" y="1108025"/>
            <a:ext cx="7476300" cy="762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sz="1500">
                <a:solidFill>
                  <a:schemeClr val="dk2"/>
                </a:solidFill>
              </a:rPr>
              <a:t>The dynamic programming approach by </a:t>
            </a:r>
            <a:r>
              <a:rPr lang="en-GB" sz="1500">
                <a:solidFill>
                  <a:schemeClr val="dk2"/>
                </a:solidFill>
                <a:uFill>
                  <a:noFill/>
                </a:uFill>
                <a:hlinkClick r:id="rId3">
                  <a:extLst>
                    <a:ext uri="{A12FA001-AC4F-418D-AE19-62706E023703}">
                      <ahyp:hlinkClr val="tx"/>
                    </a:ext>
                  </a:extLst>
                </a:hlinkClick>
              </a:rPr>
              <a:t>Temple F. Smith and Michael S. Waterman (1981)</a:t>
            </a:r>
            <a:r>
              <a:rPr lang="en-GB" sz="1500">
                <a:solidFill>
                  <a:schemeClr val="dk2"/>
                </a:solidFill>
              </a:rPr>
              <a:t> computes optimal local alignments of two sequences.</a:t>
            </a:r>
            <a:endParaRPr sz="1500">
              <a:solidFill>
                <a:schemeClr val="dk2"/>
              </a:solidFill>
              <a:latin typeface="Lato"/>
              <a:ea typeface="Lato"/>
              <a:cs typeface="Lato"/>
              <a:sym typeface="Lato"/>
            </a:endParaRPr>
          </a:p>
        </p:txBody>
      </p:sp>
      <p:sp>
        <p:nvSpPr>
          <p:cNvPr id="352" name="Google Shape;352;p32"/>
          <p:cNvSpPr txBox="1"/>
          <p:nvPr/>
        </p:nvSpPr>
        <p:spPr>
          <a:xfrm>
            <a:off x="1145100" y="2140600"/>
            <a:ext cx="7476300" cy="1231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sz="1500">
                <a:solidFill>
                  <a:schemeClr val="dk2"/>
                </a:solidFill>
              </a:rPr>
              <a:t>So we decided to create a spectacular tool to get </a:t>
            </a:r>
            <a:r>
              <a:rPr lang="en-GB" sz="1700">
                <a:solidFill>
                  <a:schemeClr val="dk2"/>
                </a:solidFill>
                <a:latin typeface="Lato"/>
                <a:ea typeface="Lato"/>
                <a:cs typeface="Lato"/>
                <a:sym typeface="Lato"/>
              </a:rPr>
              <a:t> the alignment score matrix in an amazing way with highlighted traceback path , alignment score, alignment sequence, and all possible alignments.</a:t>
            </a:r>
            <a:endParaRPr sz="1500">
              <a:solidFill>
                <a:schemeClr val="dk2"/>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3"/>
          <p:cNvSpPr txBox="1"/>
          <p:nvPr>
            <p:ph type="title"/>
          </p:nvPr>
        </p:nvSpPr>
        <p:spPr>
          <a:xfrm>
            <a:off x="1145100" y="241350"/>
            <a:ext cx="5108700" cy="528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sz="2600">
                <a:latin typeface="Lato"/>
                <a:ea typeface="Lato"/>
                <a:cs typeface="Lato"/>
                <a:sym typeface="Lato"/>
              </a:rPr>
              <a:t>Snippet</a:t>
            </a:r>
            <a:r>
              <a:rPr b="1" lang="en-GB" sz="2600">
                <a:latin typeface="Lato"/>
                <a:ea typeface="Lato"/>
                <a:cs typeface="Lato"/>
                <a:sym typeface="Lato"/>
              </a:rPr>
              <a:t> From Our Website</a:t>
            </a:r>
            <a:endParaRPr b="1" sz="2600"/>
          </a:p>
        </p:txBody>
      </p:sp>
      <p:pic>
        <p:nvPicPr>
          <p:cNvPr id="358" name="Google Shape;358;p33"/>
          <p:cNvPicPr preferRelativeResize="0"/>
          <p:nvPr/>
        </p:nvPicPr>
        <p:blipFill>
          <a:blip r:embed="rId3">
            <a:alphaModFix/>
          </a:blip>
          <a:stretch>
            <a:fillRect/>
          </a:stretch>
        </p:blipFill>
        <p:spPr>
          <a:xfrm>
            <a:off x="1145100" y="1185075"/>
            <a:ext cx="7693100" cy="3531150"/>
          </a:xfrm>
          <a:prstGeom prst="rect">
            <a:avLst/>
          </a:prstGeom>
          <a:noFill/>
          <a:ln>
            <a:noFill/>
          </a:ln>
        </p:spPr>
      </p:pic>
      <p:sp>
        <p:nvSpPr>
          <p:cNvPr id="359" name="Google Shape;359;p33"/>
          <p:cNvSpPr/>
          <p:nvPr/>
        </p:nvSpPr>
        <p:spPr>
          <a:xfrm>
            <a:off x="1215300" y="1125125"/>
            <a:ext cx="2635800" cy="528300"/>
          </a:xfrm>
          <a:prstGeom prst="rect">
            <a:avLst/>
          </a:prstGeom>
          <a:noFill/>
          <a:ln cap="flat" cmpd="sng" w="19050">
            <a:solidFill>
              <a:srgbClr val="EA9999"/>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3"/>
          <p:cNvSpPr/>
          <p:nvPr/>
        </p:nvSpPr>
        <p:spPr>
          <a:xfrm>
            <a:off x="3897875" y="1356338"/>
            <a:ext cx="781425" cy="376250"/>
          </a:xfrm>
          <a:custGeom>
            <a:rect b="b" l="l" r="r" t="t"/>
            <a:pathLst>
              <a:path extrusionOk="0" h="15050" w="31257">
                <a:moveTo>
                  <a:pt x="0" y="2196"/>
                </a:moveTo>
                <a:cubicBezTo>
                  <a:pt x="2022" y="4140"/>
                  <a:pt x="8708" y="11915"/>
                  <a:pt x="12129" y="13859"/>
                </a:cubicBezTo>
                <a:cubicBezTo>
                  <a:pt x="15550" y="15803"/>
                  <a:pt x="20138" y="14948"/>
                  <a:pt x="20527" y="13859"/>
                </a:cubicBezTo>
                <a:cubicBezTo>
                  <a:pt x="20916" y="12771"/>
                  <a:pt x="15162" y="9583"/>
                  <a:pt x="14462" y="7328"/>
                </a:cubicBezTo>
                <a:cubicBezTo>
                  <a:pt x="13762" y="5073"/>
                  <a:pt x="13529" y="1341"/>
                  <a:pt x="16328" y="330"/>
                </a:cubicBezTo>
                <a:cubicBezTo>
                  <a:pt x="19127" y="-681"/>
                  <a:pt x="28769" y="1108"/>
                  <a:pt x="31257" y="1263"/>
                </a:cubicBezTo>
              </a:path>
            </a:pathLst>
          </a:custGeom>
          <a:noFill/>
          <a:ln cap="flat" cmpd="sng" w="19050">
            <a:solidFill>
              <a:schemeClr val="dk2"/>
            </a:solidFill>
            <a:prstDash val="solid"/>
            <a:round/>
            <a:headEnd len="med" w="med" type="none"/>
            <a:tailEnd len="med" w="med" type="stealth"/>
          </a:ln>
        </p:spPr>
      </p:sp>
      <p:sp>
        <p:nvSpPr>
          <p:cNvPr id="361" name="Google Shape;361;p33"/>
          <p:cNvSpPr txBox="1"/>
          <p:nvPr/>
        </p:nvSpPr>
        <p:spPr>
          <a:xfrm>
            <a:off x="4713525" y="1189175"/>
            <a:ext cx="3776700" cy="785100"/>
          </a:xfrm>
          <a:prstGeom prst="rect">
            <a:avLst/>
          </a:prstGeom>
          <a:noFill/>
          <a:ln cap="flat" cmpd="sng" w="19050">
            <a:solidFill>
              <a:srgbClr val="E0666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rgbClr val="F3F3F3"/>
                </a:solidFill>
                <a:latin typeface="Lato"/>
                <a:ea typeface="Lato"/>
                <a:cs typeface="Lato"/>
                <a:sym typeface="Lato"/>
              </a:rPr>
              <a:t>Give user an option to choose if he need to make the alignment on </a:t>
            </a:r>
            <a:r>
              <a:rPr b="1" lang="en-GB" sz="1300" u="sng">
                <a:solidFill>
                  <a:srgbClr val="F3F3F3"/>
                </a:solidFill>
                <a:latin typeface="Lato"/>
                <a:ea typeface="Lato"/>
                <a:cs typeface="Lato"/>
                <a:sym typeface="Lato"/>
              </a:rPr>
              <a:t>DNA</a:t>
            </a:r>
            <a:r>
              <a:rPr b="1" lang="en-GB" sz="1300">
                <a:solidFill>
                  <a:srgbClr val="F3F3F3"/>
                </a:solidFill>
                <a:latin typeface="Lato"/>
                <a:ea typeface="Lato"/>
                <a:cs typeface="Lato"/>
                <a:sym typeface="Lato"/>
              </a:rPr>
              <a:t> </a:t>
            </a:r>
            <a:r>
              <a:rPr lang="en-GB" sz="1300">
                <a:solidFill>
                  <a:srgbClr val="F3F3F3"/>
                </a:solidFill>
                <a:latin typeface="Lato"/>
                <a:ea typeface="Lato"/>
                <a:cs typeface="Lato"/>
                <a:sym typeface="Lato"/>
              </a:rPr>
              <a:t>only or any characters he wants.</a:t>
            </a:r>
            <a:endParaRPr sz="1300">
              <a:solidFill>
                <a:srgbClr val="F3F3F3"/>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4"/>
          <p:cNvSpPr txBox="1"/>
          <p:nvPr>
            <p:ph type="title"/>
          </p:nvPr>
        </p:nvSpPr>
        <p:spPr>
          <a:xfrm>
            <a:off x="1145100" y="241350"/>
            <a:ext cx="2332800" cy="1449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2600">
                <a:latin typeface="Lato"/>
                <a:ea typeface="Lato"/>
                <a:cs typeface="Lato"/>
                <a:sym typeface="Lato"/>
              </a:rPr>
              <a:t>Snippet From </a:t>
            </a:r>
            <a:endParaRPr b="1" sz="2600">
              <a:latin typeface="Lato"/>
              <a:ea typeface="Lato"/>
              <a:cs typeface="Lato"/>
              <a:sym typeface="Lato"/>
            </a:endParaRPr>
          </a:p>
          <a:p>
            <a:pPr indent="0" lvl="0" marL="0" rtl="0" algn="l">
              <a:lnSpc>
                <a:spcPct val="150000"/>
              </a:lnSpc>
              <a:spcBef>
                <a:spcPts val="1000"/>
              </a:spcBef>
              <a:spcAft>
                <a:spcPts val="1000"/>
              </a:spcAft>
              <a:buNone/>
            </a:pPr>
            <a:r>
              <a:rPr b="1" lang="en-GB" sz="2600">
                <a:latin typeface="Lato"/>
                <a:ea typeface="Lato"/>
                <a:cs typeface="Lato"/>
                <a:sym typeface="Lato"/>
              </a:rPr>
              <a:t>Our Website</a:t>
            </a:r>
            <a:endParaRPr b="1" sz="2600"/>
          </a:p>
        </p:txBody>
      </p:sp>
      <p:pic>
        <p:nvPicPr>
          <p:cNvPr id="367" name="Google Shape;367;p34"/>
          <p:cNvPicPr preferRelativeResize="0"/>
          <p:nvPr/>
        </p:nvPicPr>
        <p:blipFill>
          <a:blip r:embed="rId3">
            <a:alphaModFix/>
          </a:blip>
          <a:stretch>
            <a:fillRect/>
          </a:stretch>
        </p:blipFill>
        <p:spPr>
          <a:xfrm>
            <a:off x="3736073" y="165150"/>
            <a:ext cx="5277180" cy="4805825"/>
          </a:xfrm>
          <a:prstGeom prst="rect">
            <a:avLst/>
          </a:prstGeom>
          <a:noFill/>
          <a:ln>
            <a:noFill/>
          </a:ln>
        </p:spPr>
      </p:pic>
      <p:sp>
        <p:nvSpPr>
          <p:cNvPr id="368" name="Google Shape;368;p34"/>
          <p:cNvSpPr/>
          <p:nvPr/>
        </p:nvSpPr>
        <p:spPr>
          <a:xfrm rot="-3015369">
            <a:off x="6246364" y="1009789"/>
            <a:ext cx="891521" cy="3727910"/>
          </a:xfrm>
          <a:prstGeom prst="rect">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4"/>
          <p:cNvSpPr/>
          <p:nvPr/>
        </p:nvSpPr>
        <p:spPr>
          <a:xfrm>
            <a:off x="3081425" y="2104166"/>
            <a:ext cx="2111050" cy="277025"/>
          </a:xfrm>
          <a:custGeom>
            <a:rect b="b" l="l" r="r" t="t"/>
            <a:pathLst>
              <a:path extrusionOk="0" h="11081" w="84442">
                <a:moveTo>
                  <a:pt x="84442" y="6806"/>
                </a:moveTo>
                <a:cubicBezTo>
                  <a:pt x="71688" y="8934"/>
                  <a:pt x="58399" y="6600"/>
                  <a:pt x="45720" y="9139"/>
                </a:cubicBezTo>
                <a:cubicBezTo>
                  <a:pt x="37937" y="10698"/>
                  <a:pt x="29628" y="11995"/>
                  <a:pt x="21927" y="10072"/>
                </a:cubicBezTo>
                <a:cubicBezTo>
                  <a:pt x="18817" y="9295"/>
                  <a:pt x="20863" y="2986"/>
                  <a:pt x="18195" y="1208"/>
                </a:cubicBezTo>
                <a:cubicBezTo>
                  <a:pt x="12875" y="-2337"/>
                  <a:pt x="4521" y="2752"/>
                  <a:pt x="0" y="7273"/>
                </a:cubicBezTo>
              </a:path>
            </a:pathLst>
          </a:custGeom>
          <a:noFill/>
          <a:ln cap="flat" cmpd="sng" w="28575">
            <a:solidFill>
              <a:srgbClr val="F4CCCC"/>
            </a:solidFill>
            <a:prstDash val="solid"/>
            <a:round/>
            <a:headEnd len="med" w="med" type="none"/>
            <a:tailEnd len="med" w="med" type="triangle"/>
          </a:ln>
        </p:spPr>
      </p:sp>
      <p:sp>
        <p:nvSpPr>
          <p:cNvPr id="370" name="Google Shape;370;p34"/>
          <p:cNvSpPr txBox="1"/>
          <p:nvPr/>
        </p:nvSpPr>
        <p:spPr>
          <a:xfrm>
            <a:off x="328925" y="2367950"/>
            <a:ext cx="2752500" cy="400200"/>
          </a:xfrm>
          <a:prstGeom prst="rect">
            <a:avLst/>
          </a:prstGeom>
          <a:noFill/>
          <a:ln cap="flat" cmpd="sng" w="28575">
            <a:solidFill>
              <a:srgbClr val="E0666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3F3F3"/>
                </a:solidFill>
                <a:latin typeface="Lato"/>
                <a:ea typeface="Lato"/>
                <a:cs typeface="Lato"/>
                <a:sym typeface="Lato"/>
              </a:rPr>
              <a:t>Matrix Score &amp; </a:t>
            </a:r>
            <a:r>
              <a:rPr lang="en-GB">
                <a:solidFill>
                  <a:srgbClr val="F3F3F3"/>
                </a:solidFill>
                <a:latin typeface="Lato"/>
                <a:ea typeface="Lato"/>
                <a:cs typeface="Lato"/>
                <a:sym typeface="Lato"/>
              </a:rPr>
              <a:t>Traceback</a:t>
            </a:r>
            <a:r>
              <a:rPr lang="en-GB">
                <a:solidFill>
                  <a:srgbClr val="F3F3F3"/>
                </a:solidFill>
                <a:latin typeface="Lato"/>
                <a:ea typeface="Lato"/>
                <a:cs typeface="Lato"/>
                <a:sym typeface="Lato"/>
              </a:rPr>
              <a:t> Path</a:t>
            </a:r>
            <a:endParaRPr>
              <a:solidFill>
                <a:srgbClr val="F3F3F3"/>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1221300" y="1132625"/>
            <a:ext cx="28452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Team Members:</a:t>
            </a:r>
            <a:endParaRPr/>
          </a:p>
        </p:txBody>
      </p:sp>
      <p:sp>
        <p:nvSpPr>
          <p:cNvPr id="234" name="Google Shape;234;p18"/>
          <p:cNvSpPr txBox="1"/>
          <p:nvPr/>
        </p:nvSpPr>
        <p:spPr>
          <a:xfrm>
            <a:off x="1218100" y="1823300"/>
            <a:ext cx="4493100" cy="4473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GB" sz="1700">
                <a:solidFill>
                  <a:srgbClr val="CACACA"/>
                </a:solidFill>
                <a:latin typeface="Montserrat"/>
                <a:ea typeface="Montserrat"/>
                <a:cs typeface="Montserrat"/>
                <a:sym typeface="Montserrat"/>
              </a:rPr>
              <a:t>Muhammad Ehab Muhammad Khalil</a:t>
            </a:r>
            <a:endParaRPr sz="2100">
              <a:solidFill>
                <a:srgbClr val="CACACA"/>
              </a:solidFill>
              <a:latin typeface="Average"/>
              <a:ea typeface="Average"/>
              <a:cs typeface="Average"/>
              <a:sym typeface="Average"/>
            </a:endParaRPr>
          </a:p>
        </p:txBody>
      </p:sp>
      <p:sp>
        <p:nvSpPr>
          <p:cNvPr id="235" name="Google Shape;235;p18"/>
          <p:cNvSpPr txBox="1"/>
          <p:nvPr/>
        </p:nvSpPr>
        <p:spPr>
          <a:xfrm>
            <a:off x="1218100" y="2346874"/>
            <a:ext cx="3997500" cy="3255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GB" sz="1700">
                <a:solidFill>
                  <a:srgbClr val="CACACA"/>
                </a:solidFill>
                <a:latin typeface="Montserrat"/>
                <a:ea typeface="Montserrat"/>
                <a:cs typeface="Montserrat"/>
                <a:sym typeface="Montserrat"/>
              </a:rPr>
              <a:t>Muhammad Medhat </a:t>
            </a:r>
            <a:r>
              <a:rPr lang="en-GB" sz="1700">
                <a:solidFill>
                  <a:srgbClr val="CACACA"/>
                </a:solidFill>
                <a:latin typeface="Montserrat"/>
                <a:ea typeface="Montserrat"/>
                <a:cs typeface="Montserrat"/>
                <a:sym typeface="Montserrat"/>
              </a:rPr>
              <a:t>Abdel-rady</a:t>
            </a:r>
            <a:endParaRPr sz="1700">
              <a:solidFill>
                <a:srgbClr val="CACACA"/>
              </a:solidFill>
              <a:latin typeface="Montserrat"/>
              <a:ea typeface="Montserrat"/>
              <a:cs typeface="Montserrat"/>
              <a:sym typeface="Montserrat"/>
            </a:endParaRPr>
          </a:p>
        </p:txBody>
      </p:sp>
      <p:sp>
        <p:nvSpPr>
          <p:cNvPr id="236" name="Google Shape;236;p18"/>
          <p:cNvSpPr txBox="1"/>
          <p:nvPr/>
        </p:nvSpPr>
        <p:spPr>
          <a:xfrm>
            <a:off x="1218102" y="2748575"/>
            <a:ext cx="3772200" cy="3255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GB" sz="1700">
                <a:solidFill>
                  <a:srgbClr val="CACACA"/>
                </a:solidFill>
                <a:latin typeface="Montserrat"/>
                <a:ea typeface="Montserrat"/>
                <a:cs typeface="Montserrat"/>
                <a:sym typeface="Montserrat"/>
              </a:rPr>
              <a:t>Amr Muhammad Gaber</a:t>
            </a:r>
            <a:endParaRPr sz="1700">
              <a:solidFill>
                <a:srgbClr val="CACACA"/>
              </a:solidFill>
              <a:latin typeface="Montserrat"/>
              <a:ea typeface="Montserrat"/>
              <a:cs typeface="Montserrat"/>
              <a:sym typeface="Montserrat"/>
            </a:endParaRPr>
          </a:p>
        </p:txBody>
      </p:sp>
      <p:sp>
        <p:nvSpPr>
          <p:cNvPr id="237" name="Google Shape;237;p18"/>
          <p:cNvSpPr txBox="1"/>
          <p:nvPr/>
        </p:nvSpPr>
        <p:spPr>
          <a:xfrm>
            <a:off x="1218100" y="3150273"/>
            <a:ext cx="415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700">
                <a:solidFill>
                  <a:srgbClr val="CACACA"/>
                </a:solidFill>
                <a:latin typeface="Montserrat"/>
                <a:ea typeface="Montserrat"/>
                <a:cs typeface="Montserrat"/>
                <a:sym typeface="Montserrat"/>
              </a:rPr>
              <a:t>H</a:t>
            </a:r>
            <a:r>
              <a:rPr lang="en-GB" sz="1700">
                <a:solidFill>
                  <a:srgbClr val="CACACA"/>
                </a:solidFill>
                <a:latin typeface="Montserrat"/>
                <a:ea typeface="Montserrat"/>
                <a:cs typeface="Montserrat"/>
                <a:sym typeface="Montserrat"/>
              </a:rPr>
              <a:t>abeba Allah Adnan Ahmed</a:t>
            </a:r>
            <a:endParaRPr sz="1700">
              <a:solidFill>
                <a:srgbClr val="CACACA"/>
              </a:solidFill>
              <a:latin typeface="Montserrat"/>
              <a:ea typeface="Montserrat"/>
              <a:cs typeface="Montserrat"/>
              <a:sym typeface="Montserrat"/>
            </a:endParaRPr>
          </a:p>
        </p:txBody>
      </p:sp>
      <p:sp>
        <p:nvSpPr>
          <p:cNvPr id="238" name="Google Shape;238;p18"/>
          <p:cNvSpPr txBox="1"/>
          <p:nvPr/>
        </p:nvSpPr>
        <p:spPr>
          <a:xfrm>
            <a:off x="1218102" y="3628175"/>
            <a:ext cx="3772200" cy="3255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GB" sz="1700">
                <a:solidFill>
                  <a:srgbClr val="CACACA"/>
                </a:solidFill>
                <a:latin typeface="Montserrat"/>
                <a:ea typeface="Montserrat"/>
                <a:cs typeface="Montserrat"/>
                <a:sym typeface="Montserrat"/>
              </a:rPr>
              <a:t>Reem Osama Abdel Moneim </a:t>
            </a:r>
            <a:endParaRPr sz="1700">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93750"/>
            <a:ext cx="3591900" cy="7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Website Overview</a:t>
            </a:r>
            <a:endParaRPr/>
          </a:p>
        </p:txBody>
      </p:sp>
      <p:sp>
        <p:nvSpPr>
          <p:cNvPr id="244" name="Google Shape;244;p19"/>
          <p:cNvSpPr txBox="1"/>
          <p:nvPr>
            <p:ph idx="1" type="body"/>
          </p:nvPr>
        </p:nvSpPr>
        <p:spPr>
          <a:xfrm>
            <a:off x="1297500" y="1189650"/>
            <a:ext cx="7557300" cy="328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700"/>
              <a:t>Our</a:t>
            </a:r>
            <a:r>
              <a:rPr b="1" lang="en-GB" sz="1800"/>
              <a:t> website distributed into 3 main pages:</a:t>
            </a:r>
            <a:endParaRPr b="1" sz="1800"/>
          </a:p>
          <a:p>
            <a:pPr indent="-330200" lvl="0" marL="457200" rtl="0" algn="l">
              <a:lnSpc>
                <a:spcPct val="150000"/>
              </a:lnSpc>
              <a:spcBef>
                <a:spcPts val="1600"/>
              </a:spcBef>
              <a:spcAft>
                <a:spcPts val="0"/>
              </a:spcAft>
              <a:buSzPts val="1600"/>
              <a:buAutoNum type="arabicParenR"/>
            </a:pPr>
            <a:r>
              <a:rPr lang="en-GB" sz="1600"/>
              <a:t>DNA Sequence Classifier page: In this page we are looking forward to providing a </a:t>
            </a:r>
            <a:r>
              <a:rPr lang="en-GB" sz="1600"/>
              <a:t>simple</a:t>
            </a:r>
            <a:r>
              <a:rPr lang="en-GB" sz="1600"/>
              <a:t> tool for DNA </a:t>
            </a:r>
            <a:r>
              <a:rPr lang="en-GB" sz="1600"/>
              <a:t>sequencing</a:t>
            </a:r>
            <a:r>
              <a:rPr lang="en-GB" sz="1600"/>
              <a:t> classifier using machine learning model </a:t>
            </a:r>
            <a:endParaRPr sz="1600"/>
          </a:p>
          <a:p>
            <a:pPr indent="-330200" lvl="0" marL="457200" rtl="0" algn="l">
              <a:lnSpc>
                <a:spcPct val="150000"/>
              </a:lnSpc>
              <a:spcBef>
                <a:spcPts val="1000"/>
              </a:spcBef>
              <a:spcAft>
                <a:spcPts val="0"/>
              </a:spcAft>
              <a:buSzPts val="1600"/>
              <a:buAutoNum type="arabicParenR"/>
            </a:pPr>
            <a:r>
              <a:rPr lang="en-GB" sz="1600"/>
              <a:t>Global &amp; </a:t>
            </a:r>
            <a:r>
              <a:rPr lang="en-GB" sz="1600"/>
              <a:t>Local</a:t>
            </a:r>
            <a:r>
              <a:rPr lang="en-GB" sz="1600"/>
              <a:t> </a:t>
            </a:r>
            <a:r>
              <a:rPr lang="en-GB" sz="1600"/>
              <a:t>Sequence Alignment </a:t>
            </a:r>
            <a:r>
              <a:rPr lang="en-GB" sz="1600"/>
              <a:t>pages: the main purpose of these spectacular tools to get the </a:t>
            </a:r>
            <a:r>
              <a:rPr lang="en-GB" sz="1600"/>
              <a:t>alignment</a:t>
            </a:r>
            <a:r>
              <a:rPr lang="en-GB" sz="1600"/>
              <a:t> score matrix in an </a:t>
            </a:r>
            <a:r>
              <a:rPr lang="en-GB" sz="1600"/>
              <a:t>amazing</a:t>
            </a:r>
            <a:r>
              <a:rPr lang="en-GB" sz="1600"/>
              <a:t> way with </a:t>
            </a:r>
            <a:r>
              <a:rPr lang="en-GB" sz="1600"/>
              <a:t>highlighted</a:t>
            </a:r>
            <a:r>
              <a:rPr lang="en-GB" sz="1600"/>
              <a:t> traceback path , </a:t>
            </a:r>
            <a:r>
              <a:rPr lang="en-GB" sz="1600"/>
              <a:t>alignment</a:t>
            </a:r>
            <a:r>
              <a:rPr lang="en-GB" sz="1600"/>
              <a:t> score, alignment sequence, and all possible alignments.</a:t>
            </a:r>
            <a:endParaRPr sz="1600"/>
          </a:p>
          <a:p>
            <a:pPr indent="0" lvl="0" marL="457200" rtl="0" algn="l">
              <a:spcBef>
                <a:spcPts val="1000"/>
              </a:spcBef>
              <a:spcAft>
                <a:spcPts val="0"/>
              </a:spcAft>
              <a:buNone/>
            </a:pPr>
            <a:r>
              <a:t/>
            </a:r>
            <a:endParaRPr sz="1500"/>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393750"/>
            <a:ext cx="7038900" cy="612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sz="2500">
                <a:latin typeface="Lato"/>
                <a:ea typeface="Lato"/>
                <a:cs typeface="Lato"/>
                <a:sym typeface="Lato"/>
              </a:rPr>
              <a:t>DNA Sequence Classifier Introduction</a:t>
            </a:r>
            <a:endParaRPr b="1" sz="2500"/>
          </a:p>
        </p:txBody>
      </p:sp>
      <p:sp>
        <p:nvSpPr>
          <p:cNvPr id="250" name="Google Shape;250;p20"/>
          <p:cNvSpPr txBox="1"/>
          <p:nvPr/>
        </p:nvSpPr>
        <p:spPr>
          <a:xfrm>
            <a:off x="1297500" y="1362650"/>
            <a:ext cx="1398900" cy="61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endParaRPr>
          </a:p>
        </p:txBody>
      </p:sp>
      <p:sp>
        <p:nvSpPr>
          <p:cNvPr id="251" name="Google Shape;251;p20"/>
          <p:cNvSpPr txBox="1"/>
          <p:nvPr/>
        </p:nvSpPr>
        <p:spPr>
          <a:xfrm>
            <a:off x="1297500" y="3115675"/>
            <a:ext cx="1398900" cy="80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endParaRPr>
          </a:p>
        </p:txBody>
      </p:sp>
      <p:sp>
        <p:nvSpPr>
          <p:cNvPr id="252" name="Google Shape;252;p20"/>
          <p:cNvSpPr txBox="1"/>
          <p:nvPr>
            <p:ph idx="1" type="body"/>
          </p:nvPr>
        </p:nvSpPr>
        <p:spPr>
          <a:xfrm>
            <a:off x="1297500" y="1220850"/>
            <a:ext cx="6869100" cy="3299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600"/>
              </a:spcAft>
              <a:buNone/>
            </a:pPr>
            <a:r>
              <a:rPr lang="en-GB" sz="1700">
                <a:solidFill>
                  <a:srgbClr val="DCDDDE"/>
                </a:solidFill>
                <a:latin typeface="Arial"/>
                <a:ea typeface="Arial"/>
                <a:cs typeface="Arial"/>
                <a:sym typeface="Arial"/>
              </a:rPr>
              <a:t>DNA sequence is a popular concept in both academic research and practical applications, such as gene traceability, species identification, and disease diagnosis. Whereas all industries starve for a more intelligent and efficient research method, artificial intelligence has attracted much attention especially from biological and medical domain. More and more scientists and researchers are contributing to machine learning and deep learning in bioinformatics. To make experimental results more convincing.</a:t>
            </a:r>
            <a:endParaRPr sz="18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1"/>
          <p:cNvSpPr txBox="1"/>
          <p:nvPr>
            <p:ph type="title"/>
          </p:nvPr>
        </p:nvSpPr>
        <p:spPr>
          <a:xfrm>
            <a:off x="1297500" y="393750"/>
            <a:ext cx="7038900" cy="808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a:latin typeface="Lato"/>
                <a:ea typeface="Lato"/>
                <a:cs typeface="Lato"/>
                <a:sym typeface="Lato"/>
              </a:rPr>
              <a:t>M</a:t>
            </a:r>
            <a:r>
              <a:rPr b="1" lang="en-GB">
                <a:latin typeface="Lato"/>
                <a:ea typeface="Lato"/>
                <a:cs typeface="Lato"/>
                <a:sym typeface="Lato"/>
              </a:rPr>
              <a:t>ain Points of DNA Sequence Classifier  </a:t>
            </a:r>
            <a:endParaRPr b="1"/>
          </a:p>
        </p:txBody>
      </p:sp>
      <p:sp>
        <p:nvSpPr>
          <p:cNvPr id="258" name="Google Shape;258;p21"/>
          <p:cNvSpPr txBox="1"/>
          <p:nvPr/>
        </p:nvSpPr>
        <p:spPr>
          <a:xfrm>
            <a:off x="1297500" y="1109950"/>
            <a:ext cx="1398900" cy="61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000">
                <a:solidFill>
                  <a:srgbClr val="FFFFFF"/>
                </a:solidFill>
                <a:latin typeface="Montserrat"/>
                <a:ea typeface="Montserrat"/>
                <a:cs typeface="Montserrat"/>
                <a:sym typeface="Montserrat"/>
              </a:rPr>
              <a:t>K-mer</a:t>
            </a:r>
            <a:endParaRPr b="1" sz="1000">
              <a:solidFill>
                <a:srgbClr val="FFFFFF"/>
              </a:solidFill>
            </a:endParaRPr>
          </a:p>
          <a:p>
            <a:pPr indent="0" lvl="0" marL="0" rtl="0" algn="ctr">
              <a:spcBef>
                <a:spcPts val="0"/>
              </a:spcBef>
              <a:spcAft>
                <a:spcPts val="0"/>
              </a:spcAft>
              <a:buNone/>
            </a:pPr>
            <a:r>
              <a:t/>
            </a:r>
            <a:endParaRPr sz="1300">
              <a:solidFill>
                <a:srgbClr val="FFFFFF"/>
              </a:solidFill>
            </a:endParaRPr>
          </a:p>
        </p:txBody>
      </p:sp>
      <p:sp>
        <p:nvSpPr>
          <p:cNvPr id="259" name="Google Shape;259;p21"/>
          <p:cNvSpPr txBox="1"/>
          <p:nvPr>
            <p:ph idx="1" type="body"/>
          </p:nvPr>
        </p:nvSpPr>
        <p:spPr>
          <a:xfrm>
            <a:off x="1297500" y="1574900"/>
            <a:ext cx="6892500" cy="1614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600"/>
              </a:spcAft>
              <a:buNone/>
            </a:pPr>
            <a:r>
              <a:rPr lang="en-GB">
                <a:solidFill>
                  <a:srgbClr val="DCDDDE"/>
                </a:solidFill>
                <a:latin typeface="Arial"/>
                <a:ea typeface="Arial"/>
                <a:cs typeface="Arial"/>
                <a:sym typeface="Arial"/>
              </a:rPr>
              <a:t>The k-mer method is commonly used in DNA sequence preprocessing. It extracts a small section of length k starting from each base of the original sequence, thereby converting a long sequence of length s to (s-k+1) short sequences of length k. Adjusting the value of k will improve the model performance. Lists of short sequences are easier for data reading, feature extraction, and vectorization.</a:t>
            </a:r>
            <a:endParaRPr sz="1100">
              <a:solidFill>
                <a:srgbClr val="DCDDDE"/>
              </a:solidFill>
              <a:latin typeface="Arial"/>
              <a:ea typeface="Arial"/>
              <a:cs typeface="Arial"/>
              <a:sym typeface="Arial"/>
            </a:endParaRPr>
          </a:p>
        </p:txBody>
      </p:sp>
      <p:pic>
        <p:nvPicPr>
          <p:cNvPr id="260" name="Google Shape;260;p21"/>
          <p:cNvPicPr preferRelativeResize="0"/>
          <p:nvPr/>
        </p:nvPicPr>
        <p:blipFill rotWithShape="1">
          <a:blip r:embed="rId3">
            <a:alphaModFix/>
          </a:blip>
          <a:srcRect b="15888" l="5205" r="5205" t="15888"/>
          <a:stretch/>
        </p:blipFill>
        <p:spPr>
          <a:xfrm>
            <a:off x="1128137" y="3277375"/>
            <a:ext cx="7231227" cy="17028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2"/>
          <p:cNvSpPr txBox="1"/>
          <p:nvPr>
            <p:ph type="title"/>
          </p:nvPr>
        </p:nvSpPr>
        <p:spPr>
          <a:xfrm>
            <a:off x="1297500" y="393750"/>
            <a:ext cx="7038900" cy="808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a:latin typeface="Lato"/>
                <a:ea typeface="Lato"/>
                <a:cs typeface="Lato"/>
                <a:sym typeface="Lato"/>
              </a:rPr>
              <a:t>Main Points of DNA Sequence Classifier  </a:t>
            </a:r>
            <a:endParaRPr b="1"/>
          </a:p>
        </p:txBody>
      </p:sp>
      <p:sp>
        <p:nvSpPr>
          <p:cNvPr id="266" name="Google Shape;266;p22"/>
          <p:cNvSpPr txBox="1"/>
          <p:nvPr/>
        </p:nvSpPr>
        <p:spPr>
          <a:xfrm>
            <a:off x="1297500" y="1040300"/>
            <a:ext cx="2098800" cy="504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GB" sz="2000">
                <a:solidFill>
                  <a:srgbClr val="FFFFFF"/>
                </a:solidFill>
                <a:latin typeface="Montserrat"/>
                <a:ea typeface="Montserrat"/>
                <a:cs typeface="Montserrat"/>
                <a:sym typeface="Montserrat"/>
              </a:rPr>
              <a:t>Vectorization</a:t>
            </a:r>
            <a:endParaRPr b="1" sz="2000">
              <a:solidFill>
                <a:srgbClr val="FFFFFF"/>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2000">
              <a:solidFill>
                <a:srgbClr val="FFFFFF"/>
              </a:solidFill>
              <a:latin typeface="Montserrat"/>
              <a:ea typeface="Montserrat"/>
              <a:cs typeface="Montserrat"/>
              <a:sym typeface="Montserrat"/>
            </a:endParaRPr>
          </a:p>
        </p:txBody>
      </p:sp>
      <p:sp>
        <p:nvSpPr>
          <p:cNvPr id="267" name="Google Shape;267;p22"/>
          <p:cNvSpPr txBox="1"/>
          <p:nvPr>
            <p:ph idx="1" type="body"/>
          </p:nvPr>
        </p:nvSpPr>
        <p:spPr>
          <a:xfrm>
            <a:off x="1297500" y="1580100"/>
            <a:ext cx="7452300" cy="2844000"/>
          </a:xfrm>
          <a:prstGeom prst="rect">
            <a:avLst/>
          </a:prstGeom>
        </p:spPr>
        <p:txBody>
          <a:bodyPr anchorCtr="0" anchor="t" bIns="91425" lIns="91425" spcFirstLastPara="1" rIns="91425" wrap="square" tIns="91425">
            <a:noAutofit/>
          </a:bodyPr>
          <a:lstStyle/>
          <a:p>
            <a:pPr indent="0" lvl="0" marL="0" marR="0" rtl="0" algn="l">
              <a:lnSpc>
                <a:spcPct val="150000"/>
              </a:lnSpc>
              <a:spcBef>
                <a:spcPts val="0"/>
              </a:spcBef>
              <a:spcAft>
                <a:spcPts val="1600"/>
              </a:spcAft>
              <a:buNone/>
            </a:pPr>
            <a:r>
              <a:rPr lang="en-GB" sz="1400">
                <a:solidFill>
                  <a:srgbClr val="DCDDDE"/>
                </a:solidFill>
                <a:latin typeface="Arial"/>
                <a:ea typeface="Arial"/>
                <a:cs typeface="Arial"/>
                <a:sym typeface="Arial"/>
              </a:rPr>
              <a:t>DNA sequences are vectorized in the form of text. A sequence transformed by k-mer becomes a list of short </a:t>
            </a:r>
            <a:r>
              <a:rPr lang="en-GB" sz="1600">
                <a:solidFill>
                  <a:srgbClr val="DCDDDE"/>
                </a:solidFill>
                <a:latin typeface="Arial"/>
                <a:ea typeface="Arial"/>
                <a:cs typeface="Arial"/>
                <a:sym typeface="Arial"/>
              </a:rPr>
              <a:t>sequences</a:t>
            </a:r>
            <a:r>
              <a:rPr lang="en-GB" sz="1400">
                <a:solidFill>
                  <a:srgbClr val="DCDDDE"/>
                </a:solidFill>
                <a:latin typeface="Arial"/>
                <a:ea typeface="Arial"/>
                <a:cs typeface="Arial"/>
                <a:sym typeface="Arial"/>
              </a:rPr>
              <a:t>, which looks like a list of individual words in a sentence. Therefore, most natural language processing models should work for DNA sequence data as well. Similar methodologies can be applied to model training, feature extraction, and encoding. Since each model has its own advantages and drawbacks, the selection of models depends on the feature of data and the purpose of research. For example, CountVectorizer, a bag-of-words model, implements feature extraction through straightforward tokenization. </a:t>
            </a:r>
            <a:endParaRPr sz="15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3"/>
          <p:cNvSpPr txBox="1"/>
          <p:nvPr>
            <p:ph type="title"/>
          </p:nvPr>
        </p:nvSpPr>
        <p:spPr>
          <a:xfrm>
            <a:off x="1297500" y="393750"/>
            <a:ext cx="7038900" cy="808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a:latin typeface="Lato"/>
                <a:ea typeface="Lato"/>
                <a:cs typeface="Lato"/>
                <a:sym typeface="Lato"/>
              </a:rPr>
              <a:t>Main Points of DNA Sequence Classifier  </a:t>
            </a:r>
            <a:endParaRPr b="1"/>
          </a:p>
        </p:txBody>
      </p:sp>
      <p:sp>
        <p:nvSpPr>
          <p:cNvPr id="273" name="Google Shape;273;p23"/>
          <p:cNvSpPr txBox="1"/>
          <p:nvPr/>
        </p:nvSpPr>
        <p:spPr>
          <a:xfrm>
            <a:off x="1297500" y="1040300"/>
            <a:ext cx="2098800" cy="504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GB" sz="2000">
                <a:solidFill>
                  <a:srgbClr val="FFFFFF"/>
                </a:solidFill>
                <a:latin typeface="Montserrat"/>
                <a:ea typeface="Montserrat"/>
                <a:cs typeface="Montserrat"/>
                <a:sym typeface="Montserrat"/>
              </a:rPr>
              <a:t>Vectorization</a:t>
            </a:r>
            <a:endParaRPr b="1" sz="2000">
              <a:solidFill>
                <a:srgbClr val="FFFFFF"/>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2000">
              <a:solidFill>
                <a:srgbClr val="FFFFFF"/>
              </a:solidFill>
              <a:latin typeface="Montserrat"/>
              <a:ea typeface="Montserrat"/>
              <a:cs typeface="Montserrat"/>
              <a:sym typeface="Montserrat"/>
            </a:endParaRPr>
          </a:p>
        </p:txBody>
      </p:sp>
      <p:sp>
        <p:nvSpPr>
          <p:cNvPr id="274" name="Google Shape;274;p23"/>
          <p:cNvSpPr txBox="1"/>
          <p:nvPr>
            <p:ph idx="1" type="body"/>
          </p:nvPr>
        </p:nvSpPr>
        <p:spPr>
          <a:xfrm>
            <a:off x="1297500" y="1580100"/>
            <a:ext cx="7452300" cy="2844000"/>
          </a:xfrm>
          <a:prstGeom prst="rect">
            <a:avLst/>
          </a:prstGeom>
        </p:spPr>
        <p:txBody>
          <a:bodyPr anchorCtr="0" anchor="t" bIns="91425" lIns="91425" spcFirstLastPara="1" rIns="91425" wrap="square" tIns="91425">
            <a:noAutofit/>
          </a:bodyPr>
          <a:lstStyle/>
          <a:p>
            <a:pPr indent="0" lvl="0" marL="0" marR="0" rtl="0" algn="l">
              <a:lnSpc>
                <a:spcPct val="150000"/>
              </a:lnSpc>
              <a:spcBef>
                <a:spcPts val="0"/>
              </a:spcBef>
              <a:spcAft>
                <a:spcPts val="1600"/>
              </a:spcAft>
              <a:buNone/>
            </a:pPr>
            <a:r>
              <a:rPr lang="en-GB" sz="1400">
                <a:solidFill>
                  <a:srgbClr val="DCDDDE"/>
                </a:solidFill>
                <a:latin typeface="Arial"/>
                <a:ea typeface="Arial"/>
                <a:cs typeface="Arial"/>
                <a:sym typeface="Arial"/>
              </a:rPr>
              <a:t>DNA sequences are vectorized in the form of text. A sequence transformed by k-mer becomes a list of short </a:t>
            </a:r>
            <a:r>
              <a:rPr lang="en-GB" sz="1600">
                <a:solidFill>
                  <a:srgbClr val="DCDDDE"/>
                </a:solidFill>
                <a:latin typeface="Arial"/>
                <a:ea typeface="Arial"/>
                <a:cs typeface="Arial"/>
                <a:sym typeface="Arial"/>
              </a:rPr>
              <a:t>sequences</a:t>
            </a:r>
            <a:r>
              <a:rPr lang="en-GB" sz="1400">
                <a:solidFill>
                  <a:srgbClr val="DCDDDE"/>
                </a:solidFill>
                <a:latin typeface="Arial"/>
                <a:ea typeface="Arial"/>
                <a:cs typeface="Arial"/>
                <a:sym typeface="Arial"/>
              </a:rPr>
              <a:t>, which looks like a list of individual words in a sentence. Therefore, most natural language processing models should work for DNA sequence data as well. Similar methodologies can be applied to model training, feature extraction, and encoding. Since each model has its own advantages and drawbacks, the selection of models depends on the feature of data and the purpose of research. For example, CountVectorizer, a bag-of-words model, implements feature extraction through straightforward tokenization. </a:t>
            </a:r>
            <a:endParaRPr sz="15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4"/>
          <p:cNvSpPr txBox="1"/>
          <p:nvPr>
            <p:ph type="title"/>
          </p:nvPr>
        </p:nvSpPr>
        <p:spPr>
          <a:xfrm>
            <a:off x="1145100" y="317550"/>
            <a:ext cx="4179300" cy="597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a:latin typeface="Lato"/>
                <a:ea typeface="Lato"/>
                <a:cs typeface="Lato"/>
                <a:sym typeface="Lato"/>
              </a:rPr>
              <a:t>Snippet</a:t>
            </a:r>
            <a:r>
              <a:rPr b="1" lang="en-GB">
                <a:latin typeface="Lato"/>
                <a:ea typeface="Lato"/>
                <a:cs typeface="Lato"/>
                <a:sym typeface="Lato"/>
              </a:rPr>
              <a:t> From Our Website</a:t>
            </a:r>
            <a:endParaRPr b="1"/>
          </a:p>
        </p:txBody>
      </p:sp>
      <p:pic>
        <p:nvPicPr>
          <p:cNvPr id="280" name="Google Shape;280;p24"/>
          <p:cNvPicPr preferRelativeResize="0"/>
          <p:nvPr/>
        </p:nvPicPr>
        <p:blipFill>
          <a:blip r:embed="rId3">
            <a:alphaModFix/>
          </a:blip>
          <a:stretch>
            <a:fillRect/>
          </a:stretch>
        </p:blipFill>
        <p:spPr>
          <a:xfrm>
            <a:off x="4724400" y="838950"/>
            <a:ext cx="4179275" cy="4124049"/>
          </a:xfrm>
          <a:prstGeom prst="rect">
            <a:avLst/>
          </a:prstGeom>
          <a:noFill/>
          <a:ln>
            <a:noFill/>
          </a:ln>
        </p:spPr>
      </p:pic>
      <p:sp>
        <p:nvSpPr>
          <p:cNvPr id="281" name="Google Shape;281;p24"/>
          <p:cNvSpPr txBox="1"/>
          <p:nvPr/>
        </p:nvSpPr>
        <p:spPr>
          <a:xfrm>
            <a:off x="1145100" y="915150"/>
            <a:ext cx="3426900" cy="3086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sz="1300">
                <a:solidFill>
                  <a:srgbClr val="DCDDDE"/>
                </a:solidFill>
              </a:rPr>
              <a:t>We have collected this dataset from the Kaggle repository. This dataset is available as public. The name of this dataset is “human_data.txt”. The dataset contain two features one is deoxyribonucleic acid (DNA)sequencing and another one is class. The size of this dataset is (4380,2) where 4380 is the number of samples and 2 is the number of columns. Below, the dataset shown in Fig.</a:t>
            </a:r>
            <a:endParaRPr sz="1500">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5"/>
          <p:cNvSpPr txBox="1"/>
          <p:nvPr>
            <p:ph type="title"/>
          </p:nvPr>
        </p:nvSpPr>
        <p:spPr>
          <a:xfrm>
            <a:off x="1145100" y="317550"/>
            <a:ext cx="4179300" cy="597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b="1" lang="en-GB">
                <a:latin typeface="Lato"/>
                <a:ea typeface="Lato"/>
                <a:cs typeface="Lato"/>
                <a:sym typeface="Lato"/>
              </a:rPr>
              <a:t>Snippet From Our Website</a:t>
            </a:r>
            <a:endParaRPr b="1"/>
          </a:p>
        </p:txBody>
      </p:sp>
      <p:sp>
        <p:nvSpPr>
          <p:cNvPr id="287" name="Google Shape;287;p25"/>
          <p:cNvSpPr txBox="1"/>
          <p:nvPr/>
        </p:nvSpPr>
        <p:spPr>
          <a:xfrm>
            <a:off x="1145100" y="4073550"/>
            <a:ext cx="6612600" cy="923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sz="1200">
                <a:solidFill>
                  <a:srgbClr val="DCDDDE"/>
                </a:solidFill>
              </a:rPr>
              <a:t>we have sketched one count plot to plot the occurrences per class have. The transcription factor (class 6) has the most data among all 7 classes and the number is 1343. The lowest class is the Lon channel which has 240 samples.</a:t>
            </a:r>
            <a:endParaRPr sz="1500">
              <a:latin typeface="Lato"/>
              <a:ea typeface="Lato"/>
              <a:cs typeface="Lato"/>
              <a:sym typeface="Lato"/>
            </a:endParaRPr>
          </a:p>
        </p:txBody>
      </p:sp>
      <p:pic>
        <p:nvPicPr>
          <p:cNvPr id="288" name="Google Shape;288;p25"/>
          <p:cNvPicPr preferRelativeResize="0"/>
          <p:nvPr/>
        </p:nvPicPr>
        <p:blipFill>
          <a:blip r:embed="rId3">
            <a:alphaModFix/>
          </a:blip>
          <a:stretch>
            <a:fillRect/>
          </a:stretch>
        </p:blipFill>
        <p:spPr>
          <a:xfrm>
            <a:off x="1221300" y="963700"/>
            <a:ext cx="7587075" cy="2985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